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268" r:id="rId3"/>
    <p:sldId id="259" r:id="rId4"/>
    <p:sldId id="269" r:id="rId5"/>
    <p:sldId id="271" r:id="rId6"/>
    <p:sldId id="275" r:id="rId7"/>
    <p:sldId id="260" r:id="rId8"/>
    <p:sldId id="272" r:id="rId9"/>
    <p:sldId id="276" r:id="rId10"/>
  </p:sldIdLst>
  <p:sldSz cx="9144000" cy="5715000" type="screen16x1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BE02B1"/>
    <a:srgbClr val="33CCCC"/>
    <a:srgbClr val="00FFFF"/>
    <a:srgbClr val="CCFF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2181" autoAdjust="0"/>
  </p:normalViewPr>
  <p:slideViewPr>
    <p:cSldViewPr snapToGrid="0">
      <p:cViewPr varScale="1">
        <p:scale>
          <a:sx n="110" d="100"/>
          <a:sy n="110" d="100"/>
        </p:scale>
        <p:origin x="-804" y="-84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-2160" y="-108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527211-CA2A-42AB-B13C-6894F5DB7915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514350"/>
            <a:ext cx="41148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6F20C3-C449-47DB-A8FF-31D835A030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538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2359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04271"/>
            <a:ext cx="1971675" cy="48431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3" y="304271"/>
            <a:ext cx="5800725" cy="484319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1175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28865"/>
            <a:ext cx="8229600" cy="48762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94177-A150-4808-B20C-73C9298833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5766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666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4"/>
            <a:ext cx="7886700" cy="237728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5"/>
            <a:ext cx="7886700" cy="12501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4798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931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3"/>
            <a:ext cx="7886700" cy="11046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3" y="1400969"/>
            <a:ext cx="3887391" cy="68659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3" y="2087563"/>
            <a:ext cx="3887391" cy="307049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6591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0277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279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6"/>
            <a:ext cx="4629150" cy="40613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29211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822856"/>
            <a:ext cx="4629150" cy="406135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07163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3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61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A17E3-6A89-4095-BD30-16657B828D0B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61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61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EA640-BE9C-4D34-8120-74047C17B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54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457200" y="317500"/>
            <a:ext cx="8305800" cy="571500"/>
          </a:xfrm>
          <a:prstGeom prst="rect">
            <a:avLst/>
          </a:prstGeom>
        </p:spPr>
        <p:txBody>
          <a:bodyPr wrap="none" lIns="71323" tIns="35662" rIns="71323" bIns="35662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vi-VN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Tái Sơn</a:t>
            </a:r>
            <a:endParaRPr lang="en-US" b="1" kern="1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4339" name="WordArt 20"/>
          <p:cNvSpPr>
            <a:spLocks noChangeArrowheads="1" noChangeShapeType="1" noTextEdit="1"/>
          </p:cNvSpPr>
          <p:nvPr/>
        </p:nvSpPr>
        <p:spPr bwMode="auto">
          <a:xfrm>
            <a:off x="1447800" y="904333"/>
            <a:ext cx="6324600" cy="1079500"/>
          </a:xfrm>
          <a:prstGeom prst="rect">
            <a:avLst/>
          </a:prstGeom>
        </p:spPr>
        <p:txBody>
          <a:bodyPr wrap="none" lIns="71323" tIns="35662" rIns="71323" bIns="35662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2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Môn</a:t>
            </a:r>
            <a:r>
              <a:rPr lang="en-US" sz="2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</a:t>
            </a:r>
            <a:r>
              <a:rPr lang="en-US" sz="2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- </a:t>
            </a:r>
            <a:r>
              <a:rPr lang="en-US" sz="2800" b="1" kern="10" dirty="0" err="1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Lớp</a:t>
            </a:r>
            <a:r>
              <a:rPr lang="en-US" sz="2800" b="1" kern="10" dirty="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5A 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0" y="0"/>
            <a:ext cx="9144000" cy="5715000"/>
            <a:chOff x="672" y="0"/>
            <a:chExt cx="5760" cy="4320"/>
          </a:xfrm>
        </p:grpSpPr>
        <p:pic>
          <p:nvPicPr>
            <p:cNvPr id="14344" name="Picture 9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4176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4345" name="Picture 10" descr="BD21325_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672" y="0"/>
              <a:ext cx="5760" cy="14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4346" name="Picture 11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288" y="192"/>
              <a:ext cx="144" cy="398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  <p:pic>
          <p:nvPicPr>
            <p:cNvPr id="14347" name="Picture 12" descr="BD21325_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72" y="0"/>
              <a:ext cx="153" cy="4224"/>
            </a:xfrm>
            <a:prstGeom prst="rect">
              <a:avLst/>
            </a:prstGeom>
            <a:gradFill rotWithShape="1">
              <a:gsLst>
                <a:gs pos="0">
                  <a:srgbClr val="FF00FF"/>
                </a:gs>
                <a:gs pos="50000">
                  <a:srgbClr val="FFFFFF"/>
                </a:gs>
                <a:gs pos="100000">
                  <a:srgbClr val="FF00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14342" name="WordArt 35"/>
          <p:cNvSpPr>
            <a:spLocks noChangeArrowheads="1" noChangeShapeType="1" noTextEdit="1"/>
          </p:cNvSpPr>
          <p:nvPr/>
        </p:nvSpPr>
        <p:spPr bwMode="auto">
          <a:xfrm>
            <a:off x="1143000" y="5016501"/>
            <a:ext cx="7124700" cy="436563"/>
          </a:xfrm>
          <a:prstGeom prst="rect">
            <a:avLst/>
          </a:prstGeom>
        </p:spPr>
        <p:txBody>
          <a:bodyPr wrap="none" lIns="71323" tIns="35662" rIns="71323" bIns="35662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b="1" kern="10" dirty="0">
                <a:ln w="9525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GIÁO VIÊN: PHẠM THỊ SÁNG.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415862" y="1940700"/>
            <a:ext cx="3301955" cy="626018"/>
          </a:xfrm>
          <a:prstGeom prst="rect">
            <a:avLst/>
          </a:prstGeom>
          <a:noFill/>
        </p:spPr>
        <p:txBody>
          <a:bodyPr wrap="none" lIns="71323" tIns="35662" rIns="71323" bIns="35662">
            <a:spAutoFit/>
          </a:bodyPr>
          <a:lstStyle/>
          <a:p>
            <a:pPr>
              <a:defRPr/>
            </a:pPr>
            <a:r>
              <a:rPr lang="en-US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Từ</a:t>
            </a:r>
            <a:r>
              <a:rPr lang="en-US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8 </a:t>
            </a:r>
            <a:r>
              <a:rPr lang="en-US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50 </a:t>
            </a:r>
            <a:r>
              <a:rPr lang="en-US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phút</a:t>
            </a:r>
            <a:r>
              <a:rPr lang="en-US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– 9 </a:t>
            </a:r>
            <a:r>
              <a:rPr lang="en-US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giờ</a:t>
            </a:r>
            <a:r>
              <a:rPr lang="en-US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30 </a:t>
            </a:r>
            <a:r>
              <a:rPr lang="en-US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phút</a:t>
            </a:r>
            <a:endParaRPr lang="en-US" b="1" kern="10" dirty="0">
              <a:ln w="9525">
                <a:solidFill>
                  <a:srgbClr val="008000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b="1" kern="10" dirty="0" err="1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Ngày</a:t>
            </a:r>
            <a:r>
              <a:rPr lang="en-US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15/4/2020</a:t>
            </a:r>
            <a:r>
              <a:rPr lang="en-US" b="1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 </a:t>
            </a:r>
            <a:endParaRPr lang="en-US" dirty="0"/>
          </a:p>
        </p:txBody>
      </p:sp>
      <p:sp>
        <p:nvSpPr>
          <p:cNvPr id="12" name="WordArt 21"/>
          <p:cNvSpPr>
            <a:spLocks noChangeArrowheads="1" noChangeShapeType="1" noTextEdit="1"/>
          </p:cNvSpPr>
          <p:nvPr/>
        </p:nvSpPr>
        <p:spPr bwMode="auto">
          <a:xfrm>
            <a:off x="704194" y="2513724"/>
            <a:ext cx="8305800" cy="1960955"/>
          </a:xfrm>
          <a:prstGeom prst="rect">
            <a:avLst/>
          </a:prstGeom>
        </p:spPr>
        <p:txBody>
          <a:bodyPr wrap="none" lIns="71323" tIns="35662" rIns="71323" bIns="35662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(</a:t>
            </a:r>
            <a:r>
              <a:rPr lang="en-US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113)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993" y="4599342"/>
            <a:ext cx="9143008" cy="1115660"/>
            <a:chOff x="1" y="4172"/>
            <a:chExt cx="9215" cy="1012"/>
          </a:xfrm>
        </p:grpSpPr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Rectangle 9"/>
          <p:cNvSpPr/>
          <p:nvPr/>
        </p:nvSpPr>
        <p:spPr>
          <a:xfrm>
            <a:off x="800107" y="2999160"/>
            <a:ext cx="77795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  <a:spcAft>
                <a:spcPts val="0"/>
              </a:spcAft>
              <a:tabLst>
                <a:tab pos="5486400" algn="l"/>
              </a:tabLst>
              <a:defRPr/>
            </a:pPr>
            <a:endParaRPr lang="en-US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2600184" y="5155724"/>
            <a:ext cx="5852262" cy="523220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 x 2)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2600184" y="1362961"/>
            <a:ext cx="6418963" cy="1545557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2533080" y="3562709"/>
            <a:ext cx="6486929" cy="1607680"/>
          </a:xfrm>
          <a:prstGeom prst="rect">
            <a:avLst/>
          </a:prstGeom>
          <a:noFill/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just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cộng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đáy</a:t>
            </a: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21922" y="2975379"/>
            <a:ext cx="4439864" cy="52322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</a:rPr>
              <a:t>S</a:t>
            </a:r>
            <a:r>
              <a:rPr lang="en-US" sz="2800" b="1" baseline="-25000" dirty="0" err="1" smtClean="0">
                <a:solidFill>
                  <a:srgbClr val="FF0000"/>
                </a:solidFill>
              </a:rPr>
              <a:t>xq</a:t>
            </a:r>
            <a:r>
              <a:rPr lang="en-US" sz="2800" b="1" dirty="0" smtClean="0">
                <a:solidFill>
                  <a:srgbClr val="FF0000"/>
                </a:solidFill>
              </a:rPr>
              <a:t> = (a +b ) x 2 x c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Cube 12"/>
          <p:cNvSpPr/>
          <p:nvPr/>
        </p:nvSpPr>
        <p:spPr>
          <a:xfrm>
            <a:off x="215106" y="1414640"/>
            <a:ext cx="2040618" cy="1295400"/>
          </a:xfrm>
          <a:prstGeom prst="cube">
            <a:avLst/>
          </a:prstGeom>
          <a:solidFill>
            <a:srgbClr val="FF0000"/>
          </a:solidFill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xq</a:t>
            </a: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7" name="Cube 16"/>
          <p:cNvSpPr/>
          <p:nvPr/>
        </p:nvSpPr>
        <p:spPr>
          <a:xfrm>
            <a:off x="318620" y="3816073"/>
            <a:ext cx="2040618" cy="1295400"/>
          </a:xfrm>
          <a:prstGeom prst="cube">
            <a:avLst/>
          </a:prstGeom>
          <a:solidFill>
            <a:srgbClr val="BE02B1"/>
          </a:solidFill>
          <a:ln w="38100">
            <a:solidFill>
              <a:srgbClr val="00B0F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vi-VN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TP</a:t>
            </a:r>
            <a:r>
              <a:rPr lang="en-US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2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4593167" y="298319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 dirty="0" err="1">
                <a:solidFill>
                  <a:srgbClr val="1F24FF"/>
                </a:solidFill>
              </a:rPr>
              <a:t>Toán</a:t>
            </a:r>
            <a:endParaRPr lang="en-US" sz="4000" b="1" u="sng" dirty="0">
              <a:solidFill>
                <a:srgbClr val="1F24FF"/>
              </a:solidFill>
            </a:endParaRPr>
          </a:p>
        </p:txBody>
      </p:sp>
      <p:sp>
        <p:nvSpPr>
          <p:cNvPr id="15" name="TextBox 7"/>
          <p:cNvSpPr txBox="1">
            <a:spLocks noChangeArrowheads="1"/>
          </p:cNvSpPr>
          <p:nvPr/>
        </p:nvSpPr>
        <p:spPr bwMode="auto">
          <a:xfrm>
            <a:off x="3251201" y="-74743"/>
            <a:ext cx="5368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 err="1"/>
              <a:t>Thứ</a:t>
            </a:r>
            <a:r>
              <a:rPr lang="en-US" sz="2800" b="1" dirty="0"/>
              <a:t> </a:t>
            </a:r>
            <a:r>
              <a:rPr lang="en-US" sz="2800" b="1" dirty="0" err="1" smtClean="0"/>
              <a:t>tư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ngày</a:t>
            </a:r>
            <a:r>
              <a:rPr lang="en-US" sz="2800" b="1" dirty="0" smtClean="0"/>
              <a:t> 15 </a:t>
            </a:r>
            <a:r>
              <a:rPr lang="en-US" sz="2800" b="1" dirty="0" err="1"/>
              <a:t>tháng</a:t>
            </a:r>
            <a:r>
              <a:rPr lang="en-US" sz="2800" b="1" dirty="0"/>
              <a:t> 4 </a:t>
            </a:r>
            <a:r>
              <a:rPr lang="en-US" sz="2800" b="1" dirty="0" err="1"/>
              <a:t>năm</a:t>
            </a:r>
            <a:r>
              <a:rPr lang="en-US" sz="2800" b="1" dirty="0"/>
              <a:t> 2020</a:t>
            </a:r>
          </a:p>
        </p:txBody>
      </p:sp>
    </p:spTree>
    <p:extLst>
      <p:ext uri="{BB962C8B-B14F-4D97-AF65-F5344CB8AC3E}">
        <p14:creationId xmlns="" xmlns:p14="http://schemas.microsoft.com/office/powerpoint/2010/main" val="168888292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8" grpId="0" animBg="1"/>
      <p:bldP spid="21" grpId="0" animBg="1"/>
      <p:bldP spid="22" grpId="0" animBg="1"/>
      <p:bldP spid="13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 Box 6"/>
          <p:cNvSpPr txBox="1">
            <a:spLocks noChangeArrowheads="1"/>
          </p:cNvSpPr>
          <p:nvPr/>
        </p:nvSpPr>
        <p:spPr bwMode="auto">
          <a:xfrm>
            <a:off x="285753" y="1738642"/>
            <a:ext cx="8576897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0" name="Text Box 7"/>
          <p:cNvSpPr txBox="1">
            <a:spLocks noChangeArrowheads="1"/>
          </p:cNvSpPr>
          <p:nvPr/>
        </p:nvSpPr>
        <p:spPr bwMode="auto">
          <a:xfrm>
            <a:off x="285753" y="3243052"/>
            <a:ext cx="7968629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1,1m;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0,5m</a:t>
            </a:r>
          </a:p>
        </p:txBody>
      </p:sp>
      <p:sp>
        <p:nvSpPr>
          <p:cNvPr id="31" name="Text Box 8"/>
          <p:cNvSpPr txBox="1">
            <a:spLocks noChangeArrowheads="1"/>
          </p:cNvSpPr>
          <p:nvPr/>
        </p:nvSpPr>
        <p:spPr bwMode="auto">
          <a:xfrm>
            <a:off x="296301" y="4524547"/>
            <a:ext cx="773690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15dm;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9dm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3324963" y="285286"/>
            <a:ext cx="2438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000" b="1" u="sng" dirty="0" err="1">
                <a:solidFill>
                  <a:srgbClr val="1F24FF"/>
                </a:solidFill>
              </a:rPr>
              <a:t>Toán</a:t>
            </a:r>
            <a:endParaRPr lang="en-US" sz="4000" b="1" u="sng" dirty="0">
              <a:solidFill>
                <a:srgbClr val="1F24F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82805" y="937304"/>
            <a:ext cx="3980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</a:rPr>
              <a:t>Luyện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tập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chung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</a:rPr>
              <a:t>(113)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/>
        </p:nvSpPr>
        <p:spPr bwMode="auto">
          <a:xfrm>
            <a:off x="2517991" y="-91995"/>
            <a:ext cx="536897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/>
              <a:t>Thứ</a:t>
            </a:r>
            <a:r>
              <a:rPr lang="en-US" sz="2800" b="1" dirty="0"/>
              <a:t> </a:t>
            </a:r>
            <a:r>
              <a:rPr lang="en-US" sz="2800" b="1" dirty="0" err="1" smtClean="0"/>
              <a:t>tư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ngày</a:t>
            </a:r>
            <a:r>
              <a:rPr lang="en-US" sz="2800" b="1" dirty="0" smtClean="0"/>
              <a:t> 15 </a:t>
            </a:r>
            <a:r>
              <a:rPr lang="en-US" sz="2800" b="1" dirty="0" err="1"/>
              <a:t>tháng</a:t>
            </a:r>
            <a:r>
              <a:rPr lang="en-US" sz="2800" b="1" dirty="0"/>
              <a:t> 4 </a:t>
            </a:r>
            <a:r>
              <a:rPr lang="en-US" sz="2800" b="1" dirty="0" err="1"/>
              <a:t>năm</a:t>
            </a:r>
            <a:r>
              <a:rPr lang="en-US" sz="2800" b="1" dirty="0"/>
              <a:t> 2020</a:t>
            </a:r>
          </a:p>
        </p:txBody>
      </p:sp>
    </p:spTree>
    <p:extLst>
      <p:ext uri="{BB962C8B-B14F-4D97-AF65-F5344CB8AC3E}">
        <p14:creationId xmlns="" xmlns:p14="http://schemas.microsoft.com/office/powerpoint/2010/main" val="221661091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-6510" y="178809"/>
            <a:ext cx="9212508" cy="156966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2,5m;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1,1m;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0,5m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5275419" y="1771957"/>
            <a:ext cx="1574832" cy="66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Text Box 11"/>
          <p:cNvSpPr txBox="1">
            <a:spLocks noChangeArrowheads="1"/>
          </p:cNvSpPr>
          <p:nvPr/>
        </p:nvSpPr>
        <p:spPr bwMode="auto">
          <a:xfrm>
            <a:off x="2593377" y="2253129"/>
            <a:ext cx="639564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0" name="Text Box 13"/>
          <p:cNvSpPr txBox="1">
            <a:spLocks noChangeArrowheads="1"/>
          </p:cNvSpPr>
          <p:nvPr/>
        </p:nvSpPr>
        <p:spPr bwMode="auto">
          <a:xfrm>
            <a:off x="3891455" y="2950349"/>
            <a:ext cx="492595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(2,5 + 1,1) x 2 x 0,5 = 3,6 (m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2593378" y="3505621"/>
            <a:ext cx="6457632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32" name="Text Box 15"/>
          <p:cNvSpPr txBox="1">
            <a:spLocks noChangeArrowheads="1"/>
          </p:cNvSpPr>
          <p:nvPr/>
        </p:nvSpPr>
        <p:spPr bwMode="auto">
          <a:xfrm>
            <a:off x="3705473" y="4233924"/>
            <a:ext cx="478759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3,6 +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(2,5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1,1 x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9,1 (m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3" name="Text Box 14"/>
          <p:cNvSpPr txBox="1">
            <a:spLocks noChangeArrowheads="1"/>
          </p:cNvSpPr>
          <p:nvPr/>
        </p:nvSpPr>
        <p:spPr bwMode="auto">
          <a:xfrm>
            <a:off x="4481908" y="4733359"/>
            <a:ext cx="340407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3,6 m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 eaLnBrk="1" hangingPunct="1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9,1 m</a:t>
            </a:r>
            <a:r>
              <a:rPr lang="en-US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4" name="Text Box 9"/>
          <p:cNvSpPr txBox="1">
            <a:spLocks noChangeArrowheads="1"/>
          </p:cNvSpPr>
          <p:nvPr/>
        </p:nvSpPr>
        <p:spPr bwMode="auto">
          <a:xfrm>
            <a:off x="297528" y="1754189"/>
            <a:ext cx="2055303" cy="66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327041" y="2369742"/>
            <a:ext cx="21611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2800" baseline="30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327043" y="2950349"/>
            <a:ext cx="20750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2800" baseline="30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20419" y="3446852"/>
            <a:ext cx="205182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2,5 m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3266" y="3915613"/>
            <a:ext cx="233091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1,1 m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23158" y="4274297"/>
            <a:ext cx="21770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0,5 m</a:t>
            </a:r>
            <a:endParaRPr lang="en-US" sz="28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 rot="16200000" flipH="1">
            <a:off x="1142026" y="3601519"/>
            <a:ext cx="2860432" cy="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7872" y="4856469"/>
            <a:ext cx="352773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</a:rPr>
              <a:t> = (a +b ) x 2 x 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-1010396" y="5207497"/>
            <a:ext cx="5852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 x 2)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1" y="6289"/>
            <a:ext cx="9144000" cy="156966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vi-VN" sz="32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15dm;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en-US" sz="3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9dm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332906" y="1444019"/>
            <a:ext cx="2091584" cy="74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2058512" y="2572938"/>
            <a:ext cx="7999891" cy="66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506868" y="3034828"/>
            <a:ext cx="5637131" cy="74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2 x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810 (dm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2493195" y="3482920"/>
            <a:ext cx="6789392" cy="66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hộp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4" name="Text Box 15"/>
          <p:cNvSpPr txBox="1">
            <a:spLocks noChangeArrowheads="1"/>
          </p:cNvSpPr>
          <p:nvPr/>
        </p:nvSpPr>
        <p:spPr bwMode="auto">
          <a:xfrm>
            <a:off x="3319941" y="3948778"/>
            <a:ext cx="5998392" cy="74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1710 (dm</a:t>
            </a:r>
            <a:r>
              <a:rPr lang="en-US" sz="32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4273634" y="4594193"/>
            <a:ext cx="4016861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/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810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  <a:p>
            <a:pPr algn="just" eaLnBrk="1" hangingPunct="1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1710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528435" y="1572885"/>
            <a:ext cx="1731273" cy="7425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3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392974" y="2066550"/>
            <a:ext cx="240528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32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3200" baseline="30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9"/>
          <p:cNvSpPr txBox="1">
            <a:spLocks noChangeArrowheads="1"/>
          </p:cNvSpPr>
          <p:nvPr/>
        </p:nvSpPr>
        <p:spPr bwMode="auto">
          <a:xfrm>
            <a:off x="371950" y="2619432"/>
            <a:ext cx="229456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32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baseline="-25000" dirty="0" err="1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32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? m</a:t>
            </a:r>
            <a:r>
              <a:rPr lang="en-US" sz="3200" baseline="300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02953" y="3049563"/>
            <a:ext cx="22762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= 3 m</a:t>
            </a:r>
            <a:endParaRPr lang="en-US" sz="32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71950" y="3475967"/>
            <a:ext cx="23384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 = 15 dm</a:t>
            </a:r>
            <a:endParaRPr lang="en-US" sz="32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77684" y="3881417"/>
            <a:ext cx="19440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 = 9 dm</a:t>
            </a:r>
            <a:endParaRPr lang="en-US" sz="3200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2346147" y="1975429"/>
            <a:ext cx="0" cy="261876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021647" y="2065873"/>
            <a:ext cx="3371045" cy="7425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Đổi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3m = 30dm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7872" y="4559965"/>
            <a:ext cx="3527735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solidFill>
                  <a:srgbClr val="FF0000"/>
                </a:solidFill>
              </a:rPr>
              <a:t>S</a:t>
            </a:r>
            <a:r>
              <a:rPr lang="en-US" sz="3200" b="1" baseline="-25000" dirty="0" err="1" smtClean="0">
                <a:solidFill>
                  <a:srgbClr val="FF0000"/>
                </a:solidFill>
              </a:rPr>
              <a:t>xq</a:t>
            </a:r>
            <a:r>
              <a:rPr lang="en-US" sz="3200" b="1" dirty="0" smtClean="0">
                <a:solidFill>
                  <a:srgbClr val="FF0000"/>
                </a:solidFill>
              </a:rPr>
              <a:t> = (a +b ) x 2 x c</a:t>
            </a:r>
            <a:endParaRPr lang="en-US" sz="3200" b="1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-1010396" y="5099011"/>
            <a:ext cx="58522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486400" algn="l"/>
              </a:tabLst>
              <a:defRPr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/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sz="2800" b="1" baseline="-250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Sxq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(a x b x 2)</a:t>
            </a:r>
            <a:endParaRPr lang="en-US" alt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19227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9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6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7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8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1" grpId="0"/>
      <p:bldP spid="22" grpId="0"/>
      <p:bldP spid="23" grpId="0"/>
      <p:bldP spid="24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3" grpId="0"/>
      <p:bldP spid="19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TextBox 3"/>
          <p:cNvSpPr txBox="1">
            <a:spLocks noChangeArrowheads="1"/>
          </p:cNvSpPr>
          <p:nvPr/>
        </p:nvSpPr>
        <p:spPr bwMode="auto">
          <a:xfrm>
            <a:off x="516612" y="99020"/>
            <a:ext cx="8173712" cy="64633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3600" dirty="0" err="1"/>
              <a:t>Bài</a:t>
            </a:r>
            <a:r>
              <a:rPr lang="en-US" sz="3600" dirty="0"/>
              <a:t> 2: </a:t>
            </a:r>
            <a:r>
              <a:rPr lang="en-US" sz="3600" dirty="0" err="1"/>
              <a:t>Viết</a:t>
            </a:r>
            <a:r>
              <a:rPr lang="en-US" sz="3600" dirty="0"/>
              <a:t> </a:t>
            </a:r>
            <a:r>
              <a:rPr lang="en-US" sz="3600" dirty="0" err="1"/>
              <a:t>số</a:t>
            </a:r>
            <a:r>
              <a:rPr lang="en-US" sz="3600" dirty="0"/>
              <a:t> </a:t>
            </a:r>
            <a:r>
              <a:rPr lang="en-US" sz="3600" dirty="0" err="1"/>
              <a:t>đo</a:t>
            </a:r>
            <a:r>
              <a:rPr lang="en-US" sz="3600" dirty="0"/>
              <a:t> </a:t>
            </a:r>
            <a:r>
              <a:rPr lang="en-US" sz="3600" dirty="0" err="1"/>
              <a:t>thích</a:t>
            </a:r>
            <a:r>
              <a:rPr lang="en-US" sz="3600" dirty="0"/>
              <a:t> </a:t>
            </a:r>
            <a:r>
              <a:rPr lang="en-US" sz="3600" dirty="0" err="1"/>
              <a:t>hợp</a:t>
            </a:r>
            <a:r>
              <a:rPr lang="en-US" sz="3600" dirty="0"/>
              <a:t> </a:t>
            </a:r>
            <a:r>
              <a:rPr lang="en-US" sz="3600" dirty="0" err="1"/>
              <a:t>vào</a:t>
            </a:r>
            <a:r>
              <a:rPr lang="en-US" sz="3600" dirty="0"/>
              <a:t> ô </a:t>
            </a:r>
            <a:r>
              <a:rPr lang="en-US" sz="3600" dirty="0" err="1"/>
              <a:t>trống</a:t>
            </a:r>
            <a:r>
              <a:rPr lang="en-US" sz="3600" dirty="0"/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41261322"/>
              </p:ext>
            </p:extLst>
          </p:nvPr>
        </p:nvGraphicFramePr>
        <p:xfrm>
          <a:off x="123985" y="762000"/>
          <a:ext cx="9020014" cy="4881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9133"/>
                <a:gridCol w="1960873"/>
                <a:gridCol w="2255004"/>
                <a:gridCol w="2255004"/>
              </a:tblGrid>
              <a:tr h="30906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err="1" smtClean="0">
                          <a:solidFill>
                            <a:schemeClr val="bg1"/>
                          </a:solidFill>
                        </a:rPr>
                        <a:t>Hình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bg1"/>
                          </a:solidFill>
                        </a:rPr>
                        <a:t>hộp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bg1"/>
                          </a:solidFill>
                        </a:rPr>
                        <a:t>chữ</a:t>
                      </a:r>
                      <a:r>
                        <a:rPr lang="en-US" sz="15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bg1"/>
                          </a:solidFill>
                        </a:rPr>
                        <a:t>nhật</a:t>
                      </a:r>
                      <a:endParaRPr lang="en-US" sz="1500" dirty="0">
                        <a:solidFill>
                          <a:schemeClr val="bg1"/>
                        </a:solidFill>
                      </a:endParaRPr>
                    </a:p>
                  </a:txBody>
                  <a:tcPr marT="38104" marB="38104"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>
                          <a:solidFill>
                            <a:schemeClr val="bg1"/>
                          </a:solidFill>
                        </a:rPr>
                        <a:t>(1)</a:t>
                      </a:r>
                      <a:endParaRPr lang="en-US" sz="1500">
                        <a:solidFill>
                          <a:schemeClr val="bg1"/>
                        </a:solidFill>
                      </a:endParaRPr>
                    </a:p>
                  </a:txBody>
                  <a:tcPr marT="38104" marB="38104"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>
                          <a:solidFill>
                            <a:schemeClr val="bg1"/>
                          </a:solidFill>
                        </a:rPr>
                        <a:t>(2)</a:t>
                      </a:r>
                      <a:endParaRPr lang="en-US" sz="1500">
                        <a:solidFill>
                          <a:schemeClr val="bg1"/>
                        </a:solidFill>
                      </a:endParaRPr>
                    </a:p>
                  </a:txBody>
                  <a:tcPr marT="38104" marB="38104"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smtClean="0">
                          <a:solidFill>
                            <a:schemeClr val="bg1"/>
                          </a:solidFill>
                        </a:rPr>
                        <a:t>(3)</a:t>
                      </a:r>
                      <a:endParaRPr lang="en-US" sz="1500">
                        <a:solidFill>
                          <a:schemeClr val="bg1"/>
                        </a:solidFill>
                      </a:endParaRPr>
                    </a:p>
                  </a:txBody>
                  <a:tcPr marT="38104" marB="38104">
                    <a:solidFill>
                      <a:srgbClr val="6600CC"/>
                    </a:solidFill>
                  </a:tcPr>
                </a:tc>
              </a:tr>
              <a:tr h="762083"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err="1" smtClean="0"/>
                        <a:t>Chiều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dài</a:t>
                      </a:r>
                      <a:endParaRPr lang="en-US" sz="1500" baseline="0" dirty="0" smtClean="0"/>
                    </a:p>
                    <a:p>
                      <a:endParaRPr lang="en-US" sz="1500" dirty="0"/>
                    </a:p>
                  </a:txBody>
                  <a:tcPr marT="38104" marB="38104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4m</a:t>
                      </a:r>
                      <a:endParaRPr lang="en-US" sz="1500" dirty="0"/>
                    </a:p>
                  </a:txBody>
                  <a:tcPr marT="38104" marB="38104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smtClean="0"/>
                    </a:p>
                    <a:p>
                      <a:pPr algn="ctr"/>
                      <a:r>
                        <a:rPr lang="en-US" sz="1500" smtClean="0"/>
                        <a:t>cm</a:t>
                      </a:r>
                      <a:endParaRPr lang="en-US" sz="1500"/>
                    </a:p>
                  </a:txBody>
                  <a:tcPr marT="38104" marB="38104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smtClean="0"/>
                    </a:p>
                    <a:p>
                      <a:pPr algn="ctr"/>
                      <a:r>
                        <a:rPr lang="en-US" sz="1500" smtClean="0"/>
                        <a:t>0,4dm</a:t>
                      </a:r>
                      <a:endParaRPr lang="en-US" sz="1500"/>
                    </a:p>
                  </a:txBody>
                  <a:tcPr marT="38104" marB="38104">
                    <a:solidFill>
                      <a:srgbClr val="FFCCFF"/>
                    </a:solidFill>
                  </a:tcPr>
                </a:tc>
              </a:tr>
              <a:tr h="762083"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err="1" smtClean="0"/>
                        <a:t>Chiều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rộng</a:t>
                      </a:r>
                      <a:endParaRPr lang="en-US" sz="1500" baseline="0" dirty="0" smtClean="0"/>
                    </a:p>
                    <a:p>
                      <a:endParaRPr lang="en-US" sz="1500" dirty="0"/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smtClean="0"/>
                        <a:t>          3m</a:t>
                      </a:r>
                      <a:endParaRPr lang="en-US" sz="1500" dirty="0"/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smtClean="0"/>
                        <a:t>            </a:t>
                      </a:r>
                      <a:endParaRPr lang="en-US" sz="1500" dirty="0">
                        <a:solidFill>
                          <a:srgbClr val="FF0000"/>
                        </a:solidFill>
                      </a:endParaRPr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smtClean="0"/>
                        <a:t>          0,4dm</a:t>
                      </a:r>
                      <a:endParaRPr lang="en-US" sz="1500" dirty="0"/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</a:tr>
              <a:tr h="762083"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err="1" smtClean="0"/>
                        <a:t>Chiều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cao</a:t>
                      </a:r>
                      <a:endParaRPr lang="en-US" sz="1500" baseline="0" dirty="0" smtClean="0"/>
                    </a:p>
                    <a:p>
                      <a:endParaRPr lang="en-US" sz="1500" dirty="0"/>
                    </a:p>
                  </a:txBody>
                  <a:tcPr marT="38104" marB="38104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smtClean="0"/>
                    </a:p>
                    <a:p>
                      <a:r>
                        <a:rPr lang="en-US" sz="1500" smtClean="0"/>
                        <a:t>           5m</a:t>
                      </a:r>
                      <a:endParaRPr lang="en-US" sz="1500"/>
                    </a:p>
                  </a:txBody>
                  <a:tcPr marT="38104" marB="38104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smtClean="0"/>
                        <a:t>           </a:t>
                      </a:r>
                      <a:r>
                        <a:rPr lang="vi-VN" sz="1500" dirty="0" smtClean="0"/>
                        <a:t>  </a:t>
                      </a:r>
                      <a:r>
                        <a:rPr lang="en-US" sz="1500" dirty="0" smtClean="0"/>
                        <a:t>cm</a:t>
                      </a:r>
                      <a:endParaRPr lang="en-US" sz="1500" dirty="0"/>
                    </a:p>
                  </a:txBody>
                  <a:tcPr marT="38104" marB="38104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smtClean="0"/>
                        <a:t>          0,4dm</a:t>
                      </a:r>
                      <a:endParaRPr lang="en-US" sz="1500" dirty="0"/>
                    </a:p>
                  </a:txBody>
                  <a:tcPr marT="38104" marB="38104">
                    <a:solidFill>
                      <a:srgbClr val="FF99FF"/>
                    </a:solidFill>
                  </a:tcPr>
                </a:tc>
              </a:tr>
              <a:tr h="762083"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smtClean="0"/>
                        <a:t>Chu vi </a:t>
                      </a:r>
                      <a:r>
                        <a:rPr lang="en-US" sz="1500" dirty="0" err="1" smtClean="0"/>
                        <a:t>mặt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đáy</a:t>
                      </a:r>
                      <a:endParaRPr lang="en-US" sz="1500" baseline="0" dirty="0" smtClean="0"/>
                    </a:p>
                    <a:p>
                      <a:endParaRPr lang="en-US" sz="1500" dirty="0"/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/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 smtClean="0"/>
                    </a:p>
                    <a:p>
                      <a:pPr algn="ctr"/>
                      <a:r>
                        <a:rPr lang="en-US" sz="1500" dirty="0" smtClean="0"/>
                        <a:t>2cm</a:t>
                      </a:r>
                      <a:endParaRPr lang="en-US" sz="1500" dirty="0"/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500" dirty="0"/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</a:tr>
              <a:tr h="762083"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smtClean="0"/>
                        <a:t>DT </a:t>
                      </a:r>
                      <a:r>
                        <a:rPr lang="en-US" sz="1500" dirty="0" err="1" smtClean="0"/>
                        <a:t>xung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quanh</a:t>
                      </a:r>
                      <a:endParaRPr lang="en-US" sz="1500" dirty="0" smtClean="0"/>
                    </a:p>
                    <a:p>
                      <a:endParaRPr lang="en-US" sz="1500" dirty="0"/>
                    </a:p>
                  </a:txBody>
                  <a:tcPr marT="38104" marB="38104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4" marB="38104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smtClean="0"/>
                    </a:p>
                    <a:p>
                      <a:r>
                        <a:rPr lang="en-US" sz="1500" smtClean="0"/>
                        <a:t>            </a:t>
                      </a:r>
                      <a:endParaRPr lang="en-US" sz="1500">
                        <a:solidFill>
                          <a:srgbClr val="FF0000"/>
                        </a:solidFill>
                      </a:endParaRPr>
                    </a:p>
                  </a:txBody>
                  <a:tcPr marT="38104" marB="38104"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 marT="38104" marB="38104">
                    <a:solidFill>
                      <a:srgbClr val="FF99FF"/>
                    </a:solidFill>
                  </a:tcPr>
                </a:tc>
              </a:tr>
              <a:tr h="762083">
                <a:tc>
                  <a:txBody>
                    <a:bodyPr/>
                    <a:lstStyle/>
                    <a:p>
                      <a:endParaRPr lang="en-US" sz="1500" dirty="0" smtClean="0"/>
                    </a:p>
                    <a:p>
                      <a:r>
                        <a:rPr lang="en-US" sz="1500" dirty="0" smtClean="0"/>
                        <a:t>DT </a:t>
                      </a:r>
                      <a:r>
                        <a:rPr lang="en-US" sz="1500" dirty="0" err="1" smtClean="0"/>
                        <a:t>toàn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phần</a:t>
                      </a:r>
                      <a:endParaRPr lang="en-US" sz="1500" baseline="0" dirty="0" smtClean="0"/>
                    </a:p>
                    <a:p>
                      <a:endParaRPr lang="en-US" sz="1500" dirty="0"/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smtClean="0"/>
                    </a:p>
                    <a:p>
                      <a:r>
                        <a:rPr lang="en-US" sz="1500" smtClean="0">
                          <a:solidFill>
                            <a:srgbClr val="FF0000"/>
                          </a:solidFill>
                        </a:rPr>
                        <a:t>           </a:t>
                      </a:r>
                      <a:endParaRPr lang="en-US" sz="1500">
                        <a:solidFill>
                          <a:srgbClr val="FF0000"/>
                        </a:solidFill>
                      </a:endParaRPr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 smtClean="0"/>
                    </a:p>
                    <a:p>
                      <a:r>
                        <a:rPr lang="en-US" sz="1500" smtClean="0"/>
                        <a:t>             </a:t>
                      </a:r>
                      <a:endParaRPr lang="en-US" sz="1500">
                        <a:solidFill>
                          <a:srgbClr val="FF0000"/>
                        </a:solidFill>
                      </a:endParaRPr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500"/>
                    </a:p>
                  </a:txBody>
                  <a:tcPr marT="38104" marB="38104"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Object 2"/>
          <p:cNvGraphicFramePr>
            <a:graphicFrameLocks noChangeAspect="1"/>
          </p:cNvGraphicFramePr>
          <p:nvPr/>
        </p:nvGraphicFramePr>
        <p:xfrm>
          <a:off x="5105400" y="1131094"/>
          <a:ext cx="298450" cy="646906"/>
        </p:xfrm>
        <a:graphic>
          <a:graphicData uri="http://schemas.openxmlformats.org/presentationml/2006/ole">
            <p:oleObj spid="_x0000_s1106" name="Equation" r:id="rId3" imgW="139639" imgH="393529" progId="">
              <p:embed/>
            </p:oleObj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5111750" y="2655095"/>
          <a:ext cx="298450" cy="646906"/>
        </p:xfrm>
        <a:graphic>
          <a:graphicData uri="http://schemas.openxmlformats.org/presentationml/2006/ole">
            <p:oleObj spid="_x0000_s1107" name="Equation" r:id="rId4" imgW="139639" imgH="393529" progId="">
              <p:embed/>
            </p:oleObj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481388" y="3556000"/>
            <a:ext cx="6335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14m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505200" y="4327261"/>
            <a:ext cx="7184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70m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505200" y="5089261"/>
            <a:ext cx="71846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94m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7162800" y="3556000"/>
            <a:ext cx="8258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1,6dm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7162801" y="4318000"/>
            <a:ext cx="10390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0,64dm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7315200" y="5080000"/>
            <a:ext cx="103906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0,96dm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graphicFrame>
        <p:nvGraphicFramePr>
          <p:cNvPr id="74756" name="Object 4"/>
          <p:cNvGraphicFramePr>
            <a:graphicFrameLocks noChangeAspect="1"/>
          </p:cNvGraphicFramePr>
          <p:nvPr/>
        </p:nvGraphicFramePr>
        <p:xfrm>
          <a:off x="5168900" y="1893095"/>
          <a:ext cx="325438" cy="646906"/>
        </p:xfrm>
        <a:graphic>
          <a:graphicData uri="http://schemas.openxmlformats.org/presentationml/2006/ole">
            <p:oleObj spid="_x0000_s1108" name="Equation" r:id="rId5" imgW="152334" imgH="393529" progId="">
              <p:embed/>
            </p:oleObj>
          </a:graphicData>
        </a:graphic>
      </p:graphicFrame>
      <p:graphicFrame>
        <p:nvGraphicFramePr>
          <p:cNvPr id="74757" name="Object 5"/>
          <p:cNvGraphicFramePr>
            <a:graphicFrameLocks noChangeAspect="1"/>
          </p:cNvGraphicFramePr>
          <p:nvPr/>
        </p:nvGraphicFramePr>
        <p:xfrm>
          <a:off x="5092700" y="4179095"/>
          <a:ext cx="325438" cy="646906"/>
        </p:xfrm>
        <a:graphic>
          <a:graphicData uri="http://schemas.openxmlformats.org/presentationml/2006/ole">
            <p:oleObj spid="_x0000_s1109" name="Equation" r:id="rId6" imgW="152334" imgH="393529" progId="">
              <p:embed/>
            </p:oleObj>
          </a:graphicData>
        </a:graphic>
      </p:graphicFrame>
      <p:graphicFrame>
        <p:nvGraphicFramePr>
          <p:cNvPr id="74758" name="Object 6"/>
          <p:cNvGraphicFramePr>
            <a:graphicFrameLocks noChangeAspect="1"/>
          </p:cNvGraphicFramePr>
          <p:nvPr/>
        </p:nvGraphicFramePr>
        <p:xfrm>
          <a:off x="5038726" y="4941095"/>
          <a:ext cx="460375" cy="646906"/>
        </p:xfrm>
        <a:graphic>
          <a:graphicData uri="http://schemas.openxmlformats.org/presentationml/2006/ole">
            <p:oleObj spid="_x0000_s1110" name="Equation" r:id="rId7" imgW="215713" imgH="393359" progId="">
              <p:embed/>
            </p:oleObj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334000" y="4318000"/>
            <a:ext cx="5774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486400" y="5152761"/>
            <a:ext cx="57740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cm</a:t>
            </a:r>
            <a:r>
              <a:rPr lang="en-US" baseline="30000">
                <a:solidFill>
                  <a:srgbClr val="FF0000"/>
                </a:solidFill>
              </a:rPr>
              <a:t>2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5486401" y="2032000"/>
            <a:ext cx="4924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>
                <a:solidFill>
                  <a:srgbClr val="FF0000"/>
                </a:solidFill>
              </a:rPr>
              <a:t>cm</a:t>
            </a:r>
          </a:p>
        </p:txBody>
      </p:sp>
    </p:spTree>
    <p:extLst>
      <p:ext uri="{BB962C8B-B14F-4D97-AF65-F5344CB8AC3E}">
        <p14:creationId xmlns="" xmlns:p14="http://schemas.microsoft.com/office/powerpoint/2010/main" val="316949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4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4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74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74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3" grpId="0"/>
      <p:bldP spid="17" grpId="0"/>
      <p:bldP spid="18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118933" y="34770"/>
            <a:ext cx="8894748" cy="2031325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4cm,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phương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lên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xung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diện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toàn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 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347595" y="1835505"/>
            <a:ext cx="167899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Tóm</a:t>
            </a:r>
            <a:r>
              <a:rPr 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tắt</a:t>
            </a:r>
            <a:endParaRPr lang="en-US" sz="28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2"/>
          <p:cNvSpPr>
            <a:spLocks noChangeArrowheads="1"/>
          </p:cNvSpPr>
          <p:nvPr/>
        </p:nvSpPr>
        <p:spPr bwMode="auto">
          <a:xfrm>
            <a:off x="960197" y="2292795"/>
            <a:ext cx="225168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a= 4cm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693381" y="3356894"/>
            <a:ext cx="283109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xq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?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2"/>
          <p:cNvSpPr>
            <a:spLocks noChangeArrowheads="1"/>
          </p:cNvSpPr>
          <p:nvPr/>
        </p:nvSpPr>
        <p:spPr bwMode="auto">
          <a:xfrm>
            <a:off x="773147" y="2795436"/>
            <a:ext cx="2918735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a= 4cm x 3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773147" y="3972446"/>
            <a:ext cx="2513359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lnSpc>
                <a:spcPct val="150000"/>
              </a:lnSpc>
            </a:pP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800" baseline="-25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= ?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/>
      <p:bldP spid="21" grpId="0"/>
      <p:bldP spid="22" grpId="0"/>
      <p:bldP spid="30" grpId="0"/>
      <p:bldP spid="3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0"/>
            <a:ext cx="9144000" cy="5715000"/>
            <a:chOff x="0" y="0"/>
            <a:chExt cx="9216" cy="5184"/>
          </a:xfrm>
        </p:grpSpPr>
        <p:pic>
          <p:nvPicPr>
            <p:cNvPr id="6" name="Picture 4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181" cy="9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5" descr="Picture1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8099" y="-170"/>
              <a:ext cx="947" cy="12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6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148" y="4025"/>
              <a:ext cx="1011" cy="13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7" descr="J0124039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822" y="4172"/>
              <a:ext cx="1394" cy="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830858" y="567876"/>
            <a:ext cx="300358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00FF"/>
                </a:solidFill>
              </a:rPr>
              <a:t>Sxq</a:t>
            </a:r>
            <a:r>
              <a:rPr lang="en-US" sz="3200" dirty="0">
                <a:solidFill>
                  <a:srgbClr val="0000FF"/>
                </a:solidFill>
              </a:rPr>
              <a:t> = a x a x 4 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815378" y="1001985"/>
            <a:ext cx="75996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33CC"/>
                </a:solidFill>
              </a:rPr>
              <a:t>Sxq</a:t>
            </a:r>
            <a:r>
              <a:rPr lang="en-US" sz="3200" dirty="0">
                <a:solidFill>
                  <a:srgbClr val="0033CC"/>
                </a:solidFill>
              </a:rPr>
              <a:t> = (a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 x (a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4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=</a:t>
            </a:r>
            <a:r>
              <a:rPr lang="en-US" sz="3200" dirty="0">
                <a:solidFill>
                  <a:srgbClr val="FF0000"/>
                </a:solidFill>
              </a:rPr>
              <a:t> 9 </a:t>
            </a:r>
            <a:r>
              <a:rPr lang="en-US" sz="3200" dirty="0">
                <a:solidFill>
                  <a:srgbClr val="0033CC"/>
                </a:solidFill>
              </a:rPr>
              <a:t>x</a:t>
            </a:r>
            <a:r>
              <a:rPr lang="en-US" sz="3200" dirty="0">
                <a:solidFill>
                  <a:srgbClr val="FF0000"/>
                </a:solidFill>
              </a:rPr>
              <a:t> </a:t>
            </a:r>
            <a:r>
              <a:rPr lang="en-US" sz="3200" dirty="0">
                <a:solidFill>
                  <a:srgbClr val="0033CC"/>
                </a:solidFill>
              </a:rPr>
              <a:t>a x a x 4 </a:t>
            </a:r>
          </a:p>
        </p:txBody>
      </p:sp>
      <p:sp>
        <p:nvSpPr>
          <p:cNvPr id="40" name="Rectangle 39"/>
          <p:cNvSpPr>
            <a:spLocks noChangeArrowheads="1"/>
          </p:cNvSpPr>
          <p:nvPr/>
        </p:nvSpPr>
        <p:spPr bwMode="auto">
          <a:xfrm>
            <a:off x="811806" y="1723742"/>
            <a:ext cx="296715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00FF"/>
                </a:solidFill>
              </a:rPr>
              <a:t>Stp</a:t>
            </a:r>
            <a:r>
              <a:rPr lang="en-US" sz="3200" dirty="0">
                <a:solidFill>
                  <a:srgbClr val="0000FF"/>
                </a:solidFill>
              </a:rPr>
              <a:t> = a x a x 6 </a:t>
            </a:r>
          </a:p>
        </p:txBody>
      </p: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793947" y="2152366"/>
            <a:ext cx="78550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1" hangingPunct="1"/>
            <a:r>
              <a:rPr lang="en-US" sz="3200" dirty="0" err="1">
                <a:solidFill>
                  <a:srgbClr val="0033CC"/>
                </a:solidFill>
              </a:rPr>
              <a:t>Stp</a:t>
            </a:r>
            <a:r>
              <a:rPr lang="en-US" sz="3200" dirty="0">
                <a:solidFill>
                  <a:srgbClr val="0033CC"/>
                </a:solidFill>
              </a:rPr>
              <a:t> = (a x </a:t>
            </a:r>
            <a:r>
              <a:rPr lang="en-US" sz="3200" dirty="0">
                <a:solidFill>
                  <a:srgbClr val="FF0000"/>
                </a:solidFill>
              </a:rPr>
              <a:t>3</a:t>
            </a:r>
            <a:r>
              <a:rPr lang="en-US" sz="3200" dirty="0">
                <a:solidFill>
                  <a:srgbClr val="0033CC"/>
                </a:solidFill>
              </a:rPr>
              <a:t>) x (a x</a:t>
            </a:r>
            <a:r>
              <a:rPr lang="en-US" sz="3200" dirty="0">
                <a:solidFill>
                  <a:srgbClr val="FF0000"/>
                </a:solidFill>
              </a:rPr>
              <a:t> 3</a:t>
            </a:r>
            <a:r>
              <a:rPr lang="en-US" sz="3200" dirty="0">
                <a:solidFill>
                  <a:srgbClr val="0033CC"/>
                </a:solidFill>
              </a:rPr>
              <a:t>) x 6 =</a:t>
            </a:r>
            <a:r>
              <a:rPr lang="en-US" sz="3200" dirty="0">
                <a:solidFill>
                  <a:srgbClr val="FF0000"/>
                </a:solidFill>
              </a:rPr>
              <a:t> 9 </a:t>
            </a:r>
            <a:r>
              <a:rPr lang="en-US" sz="3200" dirty="0">
                <a:solidFill>
                  <a:srgbClr val="0033CC"/>
                </a:solidFill>
              </a:rPr>
              <a:t>x (a x a) x 6 </a:t>
            </a:r>
          </a:p>
        </p:txBody>
      </p:sp>
      <p:sp>
        <p:nvSpPr>
          <p:cNvPr id="42" name="Text Box 4"/>
          <p:cNvSpPr txBox="1">
            <a:spLocks noChangeArrowheads="1"/>
          </p:cNvSpPr>
          <p:nvPr/>
        </p:nvSpPr>
        <p:spPr bwMode="auto">
          <a:xfrm>
            <a:off x="217746" y="3248811"/>
            <a:ext cx="892625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"/>
              </a:spcBef>
            </a:pPr>
            <a:r>
              <a:rPr lang="en-US" sz="3200" b="1" dirty="0"/>
              <a:t>    </a:t>
            </a:r>
            <a:r>
              <a:rPr lang="en-US" sz="3200" b="1" dirty="0" err="1"/>
              <a:t>Nếu</a:t>
            </a:r>
            <a:r>
              <a:rPr lang="en-US" sz="3200" b="1" dirty="0"/>
              <a:t> </a:t>
            </a:r>
            <a:r>
              <a:rPr lang="en-US" sz="3200" b="1" dirty="0" err="1"/>
              <a:t>gấp</a:t>
            </a:r>
            <a:r>
              <a:rPr lang="en-US" sz="3200" b="1" dirty="0"/>
              <a:t> </a:t>
            </a:r>
            <a:r>
              <a:rPr lang="en-US" sz="3200" b="1" dirty="0" err="1"/>
              <a:t>cạnh</a:t>
            </a:r>
            <a:r>
              <a:rPr lang="en-US" sz="3200" b="1" dirty="0"/>
              <a:t> </a:t>
            </a:r>
            <a:r>
              <a:rPr lang="en-US" sz="3200" b="1" dirty="0" err="1"/>
              <a:t>của</a:t>
            </a:r>
            <a:r>
              <a:rPr lang="en-US" sz="3200" b="1" dirty="0"/>
              <a:t> </a:t>
            </a:r>
            <a:r>
              <a:rPr lang="en-US" sz="3200" b="1" dirty="0" err="1"/>
              <a:t>hình</a:t>
            </a:r>
            <a:r>
              <a:rPr lang="en-US" sz="3200" b="1" dirty="0"/>
              <a:t> </a:t>
            </a:r>
            <a:r>
              <a:rPr lang="en-US" sz="3200" b="1" dirty="0" err="1"/>
              <a:t>lập</a:t>
            </a:r>
            <a:r>
              <a:rPr lang="en-US" sz="3200" b="1" dirty="0"/>
              <a:t> </a:t>
            </a:r>
            <a:r>
              <a:rPr lang="en-US" sz="3200" b="1" dirty="0" err="1"/>
              <a:t>phương</a:t>
            </a:r>
            <a:r>
              <a:rPr lang="en-US" sz="3200" b="1" dirty="0"/>
              <a:t> </a:t>
            </a:r>
            <a:r>
              <a:rPr lang="en-US" sz="3200" b="1" dirty="0" err="1"/>
              <a:t>lên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3 </a:t>
            </a:r>
            <a:r>
              <a:rPr lang="en-US" sz="3200" b="1" dirty="0" err="1">
                <a:solidFill>
                  <a:srgbClr val="FF0000"/>
                </a:solidFill>
              </a:rPr>
              <a:t>lần</a:t>
            </a:r>
            <a:r>
              <a:rPr lang="en-US" sz="3200" b="1" dirty="0">
                <a:solidFill>
                  <a:srgbClr val="FF0000"/>
                </a:solidFill>
              </a:rPr>
              <a:t> </a:t>
            </a:r>
            <a:r>
              <a:rPr lang="en-US" sz="3200" b="1" dirty="0" err="1"/>
              <a:t>thì</a:t>
            </a:r>
            <a:r>
              <a:rPr lang="en-US" sz="3200" b="1" dirty="0"/>
              <a:t> </a:t>
            </a:r>
            <a:r>
              <a:rPr lang="en-US" sz="3200" b="1" dirty="0" err="1"/>
              <a:t>diện</a:t>
            </a:r>
            <a:r>
              <a:rPr lang="en-US" sz="3200" b="1" dirty="0"/>
              <a:t> </a:t>
            </a:r>
            <a:r>
              <a:rPr lang="en-US" sz="3200" b="1" dirty="0" err="1"/>
              <a:t>tích</a:t>
            </a:r>
            <a:r>
              <a:rPr lang="en-US" sz="3200" b="1" dirty="0"/>
              <a:t> </a:t>
            </a:r>
            <a:r>
              <a:rPr lang="en-US" sz="3200" b="1" dirty="0" err="1"/>
              <a:t>xung</a:t>
            </a:r>
            <a:r>
              <a:rPr lang="en-US" sz="3200" b="1" dirty="0"/>
              <a:t> </a:t>
            </a:r>
            <a:r>
              <a:rPr lang="en-US" sz="3200" b="1" dirty="0" err="1"/>
              <a:t>quanh</a:t>
            </a:r>
            <a:r>
              <a:rPr lang="en-US" sz="3200" b="1" dirty="0"/>
              <a:t>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 err="1"/>
              <a:t>diện</a:t>
            </a:r>
            <a:r>
              <a:rPr lang="en-US" sz="3200" b="1" dirty="0"/>
              <a:t> </a:t>
            </a:r>
            <a:r>
              <a:rPr lang="en-US" sz="3200" b="1" dirty="0" err="1"/>
              <a:t>tích</a:t>
            </a:r>
            <a:r>
              <a:rPr lang="en-US" sz="3200" b="1" dirty="0"/>
              <a:t> </a:t>
            </a:r>
            <a:r>
              <a:rPr lang="en-US" sz="3200" b="1" dirty="0" err="1"/>
              <a:t>toàn</a:t>
            </a:r>
            <a:r>
              <a:rPr lang="en-US" sz="3200" b="1" dirty="0"/>
              <a:t> </a:t>
            </a:r>
            <a:r>
              <a:rPr lang="en-US" sz="3200" b="1" dirty="0" err="1"/>
              <a:t>phần</a:t>
            </a:r>
            <a:r>
              <a:rPr lang="en-US" sz="3200" b="1" dirty="0"/>
              <a:t> </a:t>
            </a:r>
            <a:r>
              <a:rPr lang="en-US" sz="3200" b="1" dirty="0" err="1"/>
              <a:t>của</a:t>
            </a:r>
            <a:r>
              <a:rPr lang="en-US" sz="3200" b="1" dirty="0"/>
              <a:t> </a:t>
            </a:r>
            <a:r>
              <a:rPr lang="en-US" sz="3200" b="1" dirty="0" err="1"/>
              <a:t>nó</a:t>
            </a:r>
            <a:r>
              <a:rPr lang="en-US" sz="3200" b="1" dirty="0"/>
              <a:t> </a:t>
            </a:r>
            <a:r>
              <a:rPr lang="en-US" sz="3200" b="1" dirty="0" err="1"/>
              <a:t>gấp</a:t>
            </a:r>
            <a:r>
              <a:rPr lang="en-US" sz="3200" b="1" dirty="0"/>
              <a:t> </a:t>
            </a:r>
            <a:r>
              <a:rPr lang="en-US" sz="3200" b="1" dirty="0" err="1"/>
              <a:t>lên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9 </a:t>
            </a:r>
            <a:r>
              <a:rPr lang="en-US" sz="3200" b="1" dirty="0" err="1">
                <a:solidFill>
                  <a:srgbClr val="FF0000"/>
                </a:solidFill>
              </a:rPr>
              <a:t>lần</a:t>
            </a:r>
            <a:r>
              <a:rPr lang="en-US" sz="3200" b="1" dirty="0"/>
              <a:t>.</a:t>
            </a:r>
          </a:p>
        </p:txBody>
      </p:sp>
      <p:sp>
        <p:nvSpPr>
          <p:cNvPr id="12" name="Right Brace 11"/>
          <p:cNvSpPr/>
          <p:nvPr/>
        </p:nvSpPr>
        <p:spPr>
          <a:xfrm rot="5400000">
            <a:off x="6292097" y="1031175"/>
            <a:ext cx="293687" cy="1173162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rgbClr val="BE02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Right Brace 12"/>
          <p:cNvSpPr/>
          <p:nvPr/>
        </p:nvSpPr>
        <p:spPr>
          <a:xfrm rot="5400000">
            <a:off x="6388087" y="2096595"/>
            <a:ext cx="293689" cy="1405551"/>
          </a:xfrm>
          <a:prstGeom prst="rightBrace">
            <a:avLst>
              <a:gd name="adj1" fmla="val 8333"/>
              <a:gd name="adj2" fmla="val 51239"/>
            </a:avLst>
          </a:prstGeom>
          <a:ln>
            <a:solidFill>
              <a:srgbClr val="BE02B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004327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8" grpId="0"/>
      <p:bldP spid="40" grpId="0"/>
      <p:bldP spid="41" grpId="0"/>
      <p:bldP spid="42" grpId="0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9"/>
          <p:cNvSpPr txBox="1">
            <a:spLocks noChangeArrowheads="1"/>
          </p:cNvSpPr>
          <p:nvPr/>
        </p:nvSpPr>
        <p:spPr bwMode="auto">
          <a:xfrm>
            <a:off x="227014" y="279136"/>
            <a:ext cx="869632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u="sng"/>
              <a:t>Bài 3</a:t>
            </a:r>
            <a:r>
              <a:rPr lang="en-US" sz="2400"/>
              <a:t>. Một hình lập phương có cạnh 4cm, nếu gấp cạnh của hình lập phương lên 3 lần thì diện tích xung quanh và diện tích toàn phần của nó gấp bao nhiêu lần? Vì sao?  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3841750" y="1457854"/>
            <a:ext cx="15938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u="sng">
                <a:solidFill>
                  <a:srgbClr val="0000FF"/>
                </a:solidFill>
              </a:rPr>
              <a:t>Bài giải: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8576" y="1739636"/>
            <a:ext cx="45434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FF"/>
                </a:solidFill>
              </a:rPr>
              <a:t>Cạnh của hình lập phương lúc sau là: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53975" y="2309813"/>
            <a:ext cx="4394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FF"/>
                </a:solidFill>
              </a:rPr>
              <a:t>Diện tích xung quanh của hình lập phương lúc sau là: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107950" y="3149866"/>
            <a:ext cx="41656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FF"/>
                </a:solidFill>
              </a:rPr>
              <a:t>Diện tích xung quanh của hình lập phương lúc đầu là: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-20638" y="3939646"/>
            <a:ext cx="4592638" cy="969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1900">
                <a:solidFill>
                  <a:srgbClr val="0000FF"/>
                </a:solidFill>
              </a:rPr>
              <a:t>Diện tích xung quanh của hình lập phương lúc sau gấp diện tích xung quanh của hình lập phương lúc đầu là: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4286250" y="1760803"/>
            <a:ext cx="47053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FF"/>
                </a:solidFill>
              </a:rPr>
              <a:t>Diện tích toàn phần của hình lập phương lúc sau là: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4724400" y="2551907"/>
            <a:ext cx="38862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FF"/>
                </a:solidFill>
              </a:rPr>
              <a:t>Diện tích toàn phần của hình lập phương lúc đầu là:</a:t>
            </a:r>
          </a:p>
        </p:txBody>
      </p:sp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4405314" y="3425032"/>
            <a:ext cx="4518025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>
                <a:solidFill>
                  <a:srgbClr val="0000FF"/>
                </a:solidFill>
              </a:rPr>
              <a:t>Diện tích toàn phần của hình lập phương lúc sau gấp diện tích toàn phần của hình lập phương lúc đầu là :</a:t>
            </a:r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4418013" y="1739636"/>
            <a:ext cx="0" cy="3492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62" name="Rectangle 22"/>
          <p:cNvSpPr>
            <a:spLocks noChangeArrowheads="1"/>
          </p:cNvSpPr>
          <p:nvPr/>
        </p:nvSpPr>
        <p:spPr bwMode="auto">
          <a:xfrm>
            <a:off x="1310541" y="2057136"/>
            <a:ext cx="176041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/>
              <a:t>4 x 3  = 12 (cm)</a:t>
            </a:r>
          </a:p>
        </p:txBody>
      </p:sp>
      <p:sp>
        <p:nvSpPr>
          <p:cNvPr id="10263" name="Rectangle 23"/>
          <p:cNvSpPr>
            <a:spLocks noChangeArrowheads="1"/>
          </p:cNvSpPr>
          <p:nvPr/>
        </p:nvSpPr>
        <p:spPr bwMode="auto">
          <a:xfrm>
            <a:off x="722868" y="2881313"/>
            <a:ext cx="28071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/>
              <a:t> (12  x 12) x 4 = 576 (cm</a:t>
            </a:r>
            <a:r>
              <a:rPr lang="en-US" sz="2000" baseline="30000"/>
              <a:t>2</a:t>
            </a:r>
            <a:r>
              <a:rPr lang="en-US" sz="2000"/>
              <a:t>)</a:t>
            </a:r>
          </a:p>
        </p:txBody>
      </p:sp>
      <p:sp>
        <p:nvSpPr>
          <p:cNvPr id="10264" name="Rectangle 24"/>
          <p:cNvSpPr>
            <a:spLocks noChangeArrowheads="1"/>
          </p:cNvSpPr>
          <p:nvPr/>
        </p:nvSpPr>
        <p:spPr bwMode="auto">
          <a:xfrm>
            <a:off x="797541" y="3669771"/>
            <a:ext cx="23022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/>
              <a:t>(4 x 4) x 4 = 64 (cm</a:t>
            </a:r>
            <a:r>
              <a:rPr lang="en-US" sz="2000" baseline="30000"/>
              <a:t>2</a:t>
            </a:r>
            <a:r>
              <a:rPr lang="en-US" sz="2000"/>
              <a:t>)</a:t>
            </a:r>
          </a:p>
        </p:txBody>
      </p:sp>
      <p:sp>
        <p:nvSpPr>
          <p:cNvPr id="10265" name="Rectangle 25"/>
          <p:cNvSpPr>
            <a:spLocks noChangeArrowheads="1"/>
          </p:cNvSpPr>
          <p:nvPr/>
        </p:nvSpPr>
        <p:spPr bwMode="auto">
          <a:xfrm>
            <a:off x="957047" y="4823354"/>
            <a:ext cx="1981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sz="2000"/>
              <a:t>576 : 64  = 9 (lần)</a:t>
            </a:r>
          </a:p>
        </p:txBody>
      </p:sp>
      <p:sp>
        <p:nvSpPr>
          <p:cNvPr id="10266" name="Rectangle 26"/>
          <p:cNvSpPr>
            <a:spLocks noChangeArrowheads="1"/>
          </p:cNvSpPr>
          <p:nvPr/>
        </p:nvSpPr>
        <p:spPr bwMode="auto">
          <a:xfrm>
            <a:off x="5303839" y="2309813"/>
            <a:ext cx="274947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(12  x 12) x 6 = 864 (cm</a:t>
            </a:r>
            <a:r>
              <a:rPr lang="en-US" sz="2000" baseline="30000"/>
              <a:t>2</a:t>
            </a:r>
            <a:r>
              <a:rPr lang="en-US" sz="2000"/>
              <a:t>)</a:t>
            </a:r>
          </a:p>
        </p:txBody>
      </p:sp>
      <p:sp>
        <p:nvSpPr>
          <p:cNvPr id="10267" name="Rectangle 27"/>
          <p:cNvSpPr>
            <a:spLocks noChangeArrowheads="1"/>
          </p:cNvSpPr>
          <p:nvPr/>
        </p:nvSpPr>
        <p:spPr bwMode="auto">
          <a:xfrm>
            <a:off x="5303838" y="3149865"/>
            <a:ext cx="241765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(4  x  4) x 6 = 96 (cm</a:t>
            </a:r>
            <a:r>
              <a:rPr lang="en-US" sz="2000" baseline="30000"/>
              <a:t>2</a:t>
            </a:r>
            <a:r>
              <a:rPr lang="en-US" sz="2000"/>
              <a:t>)</a:t>
            </a:r>
          </a:p>
        </p:txBody>
      </p:sp>
      <p:sp>
        <p:nvSpPr>
          <p:cNvPr id="10268" name="Rectangle 28"/>
          <p:cNvSpPr>
            <a:spLocks noChangeArrowheads="1"/>
          </p:cNvSpPr>
          <p:nvPr/>
        </p:nvSpPr>
        <p:spPr bwMode="auto">
          <a:xfrm>
            <a:off x="5505450" y="4263761"/>
            <a:ext cx="198163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sz="2000"/>
              <a:t>864 : 96  = 9 (lần)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6534151" y="4611688"/>
            <a:ext cx="188912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000" u="sng"/>
              <a:t>Đáp số</a:t>
            </a:r>
            <a:r>
              <a:rPr lang="en-US" sz="2000"/>
              <a:t>: 9 lần</a:t>
            </a:r>
            <a:endParaRPr lang="en-US" sz="2000" baseline="30000"/>
          </a:p>
        </p:txBody>
      </p:sp>
      <p:sp>
        <p:nvSpPr>
          <p:cNvPr id="20500" name="TextBox 19"/>
          <p:cNvSpPr txBox="1">
            <a:spLocks noChangeArrowheads="1"/>
          </p:cNvSpPr>
          <p:nvPr/>
        </p:nvSpPr>
        <p:spPr bwMode="auto">
          <a:xfrm>
            <a:off x="107950" y="318321"/>
            <a:ext cx="8686800" cy="6463308"/>
          </a:xfrm>
          <a:prstGeom prst="rect">
            <a:avLst/>
          </a:prstGeom>
          <a:noFill/>
          <a:ln w="76200">
            <a:solidFill>
              <a:srgbClr val="FF99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692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0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0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0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0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  <p:bldP spid="10252" grpId="0"/>
      <p:bldP spid="10253" grpId="0"/>
      <p:bldP spid="10255" grpId="0"/>
      <p:bldP spid="10256" grpId="0"/>
      <p:bldP spid="10258" grpId="0"/>
      <p:bldP spid="10259" grpId="0"/>
      <p:bldP spid="10260" grpId="0"/>
      <p:bldP spid="10261" grpId="0" animBg="1"/>
      <p:bldP spid="10262" grpId="0"/>
      <p:bldP spid="10263" grpId="0"/>
      <p:bldP spid="10264" grpId="0"/>
      <p:bldP spid="10265" grpId="0"/>
      <p:bldP spid="10266" grpId="0"/>
      <p:bldP spid="10267" grpId="0"/>
      <p:bldP spid="10268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1496</TotalTime>
  <Words>920</Words>
  <Application>Microsoft Office PowerPoint</Application>
  <PresentationFormat>On-screen Show (16:10)</PresentationFormat>
  <Paragraphs>156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C_SANG</cp:lastModifiedBy>
  <cp:revision>142</cp:revision>
  <dcterms:created xsi:type="dcterms:W3CDTF">2017-11-24T09:12:01Z</dcterms:created>
  <dcterms:modified xsi:type="dcterms:W3CDTF">2020-04-15T13:34:12Z</dcterms:modified>
</cp:coreProperties>
</file>